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67" r:id="rId3"/>
    <p:sldId id="257" r:id="rId4"/>
    <p:sldId id="258" r:id="rId5"/>
    <p:sldId id="273" r:id="rId6"/>
    <p:sldId id="280" r:id="rId7"/>
    <p:sldId id="276" r:id="rId8"/>
    <p:sldId id="274" r:id="rId9"/>
    <p:sldId id="277" r:id="rId10"/>
    <p:sldId id="279" r:id="rId11"/>
    <p:sldId id="278" r:id="rId12"/>
    <p:sldId id="275" r:id="rId13"/>
    <p:sldId id="281" r:id="rId14"/>
    <p:sldId id="282" r:id="rId15"/>
    <p:sldId id="26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108" d="100"/>
          <a:sy n="108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BB8A-8985-4C9B-97D4-42114178CD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2F28-9B05-4CF2-A6D6-D9C64B86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Launch: August 29, 2017 with ElaNa14</a:t>
            </a: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DB5-053C-4A03-A43C-A639DFD7A5D4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06B-5A5F-429A-A7AD-3B212B029397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394B-8975-418F-83D2-3D7C365B3062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923A-0D31-429A-AAEC-6FA77B12583E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8D81-FD20-475F-ADEA-5F3EAB6C175B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3436-6283-4B56-919C-4B5BAB19DA8C}" type="datetime1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089-DAE1-43C7-8C2D-FEF283AB8C7D}" type="datetime1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C529-6148-4DF1-95FD-A9AB0CA9D22D}" type="datetime1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AD9F-E88B-45CF-9641-562924C67FB0}" type="datetime1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8DBE-D7B5-45EC-A75D-6A88699536B3}" type="datetime1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F66-005D-4114-B470-65CC4967158A}" type="datetime1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2CEE-0F25-4A21-8633-CC50353DDC2E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rau eag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89" y="150554"/>
            <a:ext cx="5770221" cy="64744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EagleSat</a:t>
            </a:r>
            <a:r>
              <a:rPr lang="en-US" sz="4000" b="1" dirty="0"/>
              <a:t>-I</a:t>
            </a:r>
            <a:br>
              <a:rPr lang="en-US" sz="4000" b="1" dirty="0"/>
            </a:br>
            <a:r>
              <a:rPr lang="en-US" sz="3100" b="1" dirty="0"/>
              <a:t>Mission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848600" cy="838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Delbert Conn</a:t>
            </a:r>
          </a:p>
          <a:p>
            <a:r>
              <a:rPr lang="en-US" sz="1600" dirty="0">
                <a:solidFill>
                  <a:schemeClr val="tx1"/>
                </a:solidFill>
              </a:rPr>
              <a:t>Embry-Riddle Aeronautical University		 Aeronautical Engineering, Senior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638268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Presentation for </a:t>
            </a:r>
          </a:p>
          <a:p>
            <a:pPr algn="ctr"/>
            <a:r>
              <a:rPr lang="en-US" b="1" dirty="0"/>
              <a:t>AZ/NASA Space Grant Symposium</a:t>
            </a:r>
          </a:p>
          <a:p>
            <a:pPr algn="ctr"/>
            <a:r>
              <a:rPr lang="en-US" dirty="0"/>
              <a:t>April 21-22,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843" y1="14350" x2="49843" y2="14350"/>
                        <a14:foregroundMark x1="47962" y1="16592" x2="47962" y2="16592"/>
                        <a14:foregroundMark x1="46708" y1="21076" x2="46708" y2="21076"/>
                        <a14:foregroundMark x1="45768" y1="23318" x2="45768" y2="23318"/>
                        <a14:foregroundMark x1="21003" y1="55157" x2="21003" y2="55157"/>
                        <a14:foregroundMark x1="87461" y1="55157" x2="87461" y2="55157"/>
                        <a14:foregroundMark x1="84639" y1="62780" x2="84639" y2="62780"/>
                        <a14:foregroundMark x1="77429" y1="63229" x2="77429" y2="63229"/>
                        <a14:foregroundMark x1="68652" y1="64126" x2="68652" y2="64126"/>
                        <a14:foregroundMark x1="57367" y1="66816" x2="57367" y2="66816"/>
                        <a14:foregroundMark x1="49216" y1="66816" x2="49216" y2="66816"/>
                        <a14:foregroundMark x1="43887" y1="65022" x2="43887" y2="65022"/>
                        <a14:foregroundMark x1="32915" y1="64574" x2="32915" y2="64574"/>
                        <a14:foregroundMark x1="21630" y1="64126" x2="21630" y2="64126"/>
                        <a14:foregroundMark x1="26019" y1="86996" x2="84013" y2="86996"/>
                        <a14:foregroundMark x1="26019" y1="91928" x2="83699" y2="91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6888" r="9063"/>
          <a:stretch/>
        </p:blipFill>
        <p:spPr>
          <a:xfrm>
            <a:off x="779058" y="4424164"/>
            <a:ext cx="1891862" cy="1675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70" y="4028899"/>
            <a:ext cx="2004635" cy="20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Construction: Antenna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DeployedS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5" y="1932205"/>
            <a:ext cx="2963774" cy="2950538"/>
          </a:xfrm>
          <a:prstGeom prst="rect">
            <a:avLst/>
          </a:prstGeom>
        </p:spPr>
      </p:pic>
      <p:pic>
        <p:nvPicPr>
          <p:cNvPr id="6" name="Picture 5" descr="StowedS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844" y="1932205"/>
            <a:ext cx="3886874" cy="2952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4492" y="4987040"/>
            <a:ext cx="2057400" cy="71558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350" dirty="0"/>
              <a:t>Shows the placement and direction of the antenna when it is deployed.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6726" y="4987040"/>
            <a:ext cx="2057400" cy="71558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350" dirty="0"/>
              <a:t>Shows how the antenna will wrap around the satellite when it is stored.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66812" y="2517735"/>
            <a:ext cx="446096" cy="8924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59700" y="2621071"/>
            <a:ext cx="382645" cy="5237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78830" y="3142467"/>
            <a:ext cx="47412" cy="5871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62727" y="3680304"/>
            <a:ext cx="410845" cy="3288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5955506" y="3683794"/>
            <a:ext cx="108843" cy="156673"/>
          </a:xfrm>
          <a:prstGeom prst="arc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7287379" y="4987040"/>
            <a:ext cx="2057400" cy="5078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350" dirty="0"/>
              <a:t>- </a:t>
            </a:r>
            <a:r>
              <a:rPr lang="en-US" sz="1350" dirty="0" err="1"/>
              <a:t>monofiliment</a:t>
            </a:r>
            <a:r>
              <a:rPr lang="en-US" sz="1350" dirty="0"/>
              <a:t> line</a:t>
            </a:r>
          </a:p>
          <a:p>
            <a:pPr algn="ctr"/>
            <a:r>
              <a:rPr lang="en-US" sz="1350" dirty="0"/>
              <a:t>- </a:t>
            </a:r>
            <a:r>
              <a:rPr lang="en-US" sz="1350" dirty="0" err="1"/>
              <a:t>nichrome</a:t>
            </a:r>
            <a:r>
              <a:rPr lang="en-US" sz="1350" dirty="0"/>
              <a:t> wire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25352" y="5118246"/>
            <a:ext cx="488549" cy="657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7125352" y="5297059"/>
            <a:ext cx="488549" cy="657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9271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Construction: GPS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-1986" r="10474" b="1"/>
          <a:stretch/>
        </p:blipFill>
        <p:spPr>
          <a:xfrm>
            <a:off x="3352800" y="2233348"/>
            <a:ext cx="5113382" cy="3264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200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Novatel OEM615</a:t>
            </a:r>
          </a:p>
        </p:txBody>
      </p:sp>
    </p:spTree>
    <p:extLst>
      <p:ext uri="{BB962C8B-B14F-4D97-AF65-F5344CB8AC3E}">
        <p14:creationId xmlns:p14="http://schemas.microsoft.com/office/powerpoint/2010/main" val="12655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6" b="10243"/>
          <a:stretch/>
        </p:blipFill>
        <p:spPr>
          <a:xfrm>
            <a:off x="1066800" y="2085319"/>
            <a:ext cx="2895600" cy="3748951"/>
          </a:xfrm>
          <a:prstGeom prst="rect">
            <a:avLst/>
          </a:prstGeom>
        </p:spPr>
      </p:pic>
      <p:pic>
        <p:nvPicPr>
          <p:cNvPr id="6" name="Picture 3" descr="C:\Users\Deborah\Downloads\WP_20170306_19_21_20_Pr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 t="12763" r="18757" b="6924"/>
          <a:stretch/>
        </p:blipFill>
        <p:spPr bwMode="auto">
          <a:xfrm rot="5400000">
            <a:off x="5043870" y="2075088"/>
            <a:ext cx="3540712" cy="35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5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Types of tests:</a:t>
            </a:r>
          </a:p>
          <a:p>
            <a:pPr lvl="1"/>
            <a:r>
              <a:rPr lang="en-US" dirty="0"/>
              <a:t>Day In The Life: Software verification</a:t>
            </a:r>
          </a:p>
          <a:p>
            <a:pPr lvl="1"/>
            <a:r>
              <a:rPr lang="en-US" dirty="0"/>
              <a:t>Thermal </a:t>
            </a:r>
            <a:r>
              <a:rPr lang="en-US" dirty="0" err="1"/>
              <a:t>Bakeout</a:t>
            </a:r>
            <a:r>
              <a:rPr lang="en-US" dirty="0"/>
              <a:t>: Outgassing </a:t>
            </a:r>
          </a:p>
          <a:p>
            <a:pPr lvl="1"/>
            <a:r>
              <a:rPr lang="en-US" dirty="0"/>
              <a:t>Random Vibration: Launch Vehicle</a:t>
            </a:r>
          </a:p>
          <a:p>
            <a:pPr lvl="1"/>
            <a:r>
              <a:rPr lang="en-US" dirty="0"/>
              <a:t>Shock: Launch Vehicle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7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Document Review</a:t>
            </a:r>
          </a:p>
          <a:p>
            <a:endParaRPr lang="en-US" dirty="0"/>
          </a:p>
          <a:p>
            <a:r>
              <a:rPr lang="en-US" dirty="0"/>
              <a:t>Launch September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Dr. Gary Yale</a:t>
            </a:r>
          </a:p>
          <a:p>
            <a:r>
              <a:rPr lang="en-US" sz="2400" dirty="0"/>
              <a:t>EagleSat-1 Team</a:t>
            </a:r>
          </a:p>
          <a:p>
            <a:r>
              <a:rPr lang="en-US" sz="2400" dirty="0"/>
              <a:t>Embry-Riddle Aeronautical University</a:t>
            </a:r>
          </a:p>
          <a:p>
            <a:r>
              <a:rPr lang="en-US" sz="2400" dirty="0"/>
              <a:t>NASA Arizona Space Grant</a:t>
            </a:r>
          </a:p>
          <a:p>
            <a:r>
              <a:rPr lang="en-US" sz="2400" dirty="0"/>
              <a:t>Wood &amp; Douglas (UK)</a:t>
            </a:r>
          </a:p>
          <a:p>
            <a:r>
              <a:rPr lang="en-US" sz="2400" dirty="0"/>
              <a:t>Ignite Undergraduate Research</a:t>
            </a:r>
          </a:p>
          <a:p>
            <a:r>
              <a:rPr lang="en-US" sz="2400" dirty="0"/>
              <a:t>Arizona Near Space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82158"/>
            <a:ext cx="1901952" cy="774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8" y="4972558"/>
            <a:ext cx="896112" cy="1383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08" y="5811787"/>
            <a:ext cx="1883664" cy="432816"/>
          </a:xfrm>
          <a:prstGeom prst="rect">
            <a:avLst/>
          </a:prstGeom>
        </p:spPr>
      </p:pic>
      <p:pic>
        <p:nvPicPr>
          <p:cNvPr id="8" name="Picture 7" descr="Image result for wood and dougl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78" y="5195062"/>
            <a:ext cx="1161288" cy="116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adaw.org/images/ANSR_logo2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72" y="5137820"/>
            <a:ext cx="1104662" cy="1218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84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erau eag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78" y="150553"/>
            <a:ext cx="5977843" cy="67074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Please feel free to contact me: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Delbert Conn</a:t>
            </a:r>
          </a:p>
          <a:p>
            <a:pPr marL="0" indent="0" algn="ctr">
              <a:buNone/>
            </a:pPr>
            <a:r>
              <a:rPr lang="en-US" sz="2400" dirty="0"/>
              <a:t>Delbert.conn@gmail.com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Mission Statement</a:t>
            </a:r>
          </a:p>
          <a:p>
            <a:r>
              <a:rPr lang="en-US" sz="2400" dirty="0"/>
              <a:t>Mission Objectives</a:t>
            </a:r>
          </a:p>
          <a:p>
            <a:r>
              <a:rPr lang="en-US" sz="2400" dirty="0"/>
              <a:t>Design</a:t>
            </a:r>
          </a:p>
          <a:p>
            <a:r>
              <a:rPr lang="en-US" sz="2400" dirty="0"/>
              <a:t>Construction &amp; Integration</a:t>
            </a:r>
          </a:p>
          <a:p>
            <a:r>
              <a:rPr lang="en-US" sz="2400" dirty="0"/>
              <a:t>Testing</a:t>
            </a:r>
          </a:p>
          <a:p>
            <a:r>
              <a:rPr lang="en-US" sz="2400" dirty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/>
              <a:t>EagleSat</a:t>
            </a:r>
            <a:r>
              <a:rPr lang="en-US" sz="2800" dirty="0"/>
              <a:t> will be the first student designed and managed undergraduate satellite development program at Embry-Riddle with the purpose of performing scientific research and encouraging student development.</a:t>
            </a:r>
          </a:p>
          <a:p>
            <a:pPr marL="0" indent="0">
              <a:buNone/>
            </a:pPr>
            <a:r>
              <a:rPr lang="en-US" dirty="0"/>
              <a:t>Primary (Program) Objective </a:t>
            </a:r>
          </a:p>
          <a:p>
            <a:r>
              <a:rPr lang="en-US" sz="2600" dirty="0"/>
              <a:t>Provide an educational experience for students both directly involved and through outreach that will complement classroom learning, the primary focus for every member.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Secondary (Science) Objectives</a:t>
            </a:r>
          </a:p>
          <a:p>
            <a:r>
              <a:rPr lang="en-US" sz="2600" dirty="0"/>
              <a:t>The study of the satellite’s orbital decay throughout the mission lifecycle, as measured and reported by an on-board global positioning system (GPS).</a:t>
            </a:r>
          </a:p>
        </p:txBody>
      </p:sp>
      <p:sp>
        <p:nvSpPr>
          <p:cNvPr id="4" name="AutoShape 2" descr="Displaying WP_20161025_19_31_55_P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Design: Overview</a:t>
            </a:r>
          </a:p>
        </p:txBody>
      </p:sp>
      <p:sp>
        <p:nvSpPr>
          <p:cNvPr id="11" name="AutoShape 2" descr="Displaying WP_20161025_18_53_30_P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51" y="1240632"/>
            <a:ext cx="5059898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76500" y="5617369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/>
              <a:t>Pumpkin, Inc. (2003). Pumpkin CubeSat Kit User Manual. </a:t>
            </a:r>
            <a:r>
              <a:rPr lang="en-US" i="1" dirty="0"/>
              <a:t>Rev. D2</a:t>
            </a:r>
            <a:r>
              <a:rPr lang="en-US" dirty="0"/>
              <a:t>, 13.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18740" y="2472809"/>
            <a:ext cx="1668376" cy="1340882"/>
            <a:chOff x="373675" y="1872734"/>
            <a:chExt cx="1668376" cy="1340882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838200" y="1981200"/>
              <a:ext cx="0" cy="1066800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36674" y="3048000"/>
              <a:ext cx="1069848" cy="0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5634" y="1872734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+Z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1743" y="267866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19" name="Flowchart: Summing Junction 18"/>
            <p:cNvSpPr/>
            <p:nvPr/>
          </p:nvSpPr>
          <p:spPr>
            <a:xfrm>
              <a:off x="731334" y="2914650"/>
              <a:ext cx="228600" cy="228600"/>
            </a:xfrm>
            <a:prstGeom prst="flowChartSummingJunction">
              <a:avLst/>
            </a:prstGeom>
            <a:noFill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75" y="28442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61447" y="2101334"/>
            <a:ext cx="2895600" cy="2945059"/>
            <a:chOff x="3061447" y="2101334"/>
            <a:chExt cx="2895600" cy="2945059"/>
          </a:xfrm>
        </p:grpSpPr>
        <p:sp>
          <p:nvSpPr>
            <p:cNvPr id="22" name="TextBox 21"/>
            <p:cNvSpPr txBox="1"/>
            <p:nvPr/>
          </p:nvSpPr>
          <p:spPr>
            <a:xfrm>
              <a:off x="3841727" y="4392099"/>
              <a:ext cx="1460546" cy="65429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61447" y="2101334"/>
              <a:ext cx="289560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GPS</a:t>
              </a:r>
            </a:p>
            <a:p>
              <a:pPr algn="ctr"/>
              <a:endParaRPr lang="en-US" sz="1400" b="1" dirty="0"/>
            </a:p>
            <a:p>
              <a:pPr algn="ctr"/>
              <a:r>
                <a:rPr lang="en-US" sz="2400" b="1" dirty="0" err="1"/>
                <a:t>Comms</a:t>
              </a:r>
              <a:endParaRPr lang="en-US" sz="2400" b="1" dirty="0"/>
            </a:p>
            <a:p>
              <a:pPr algn="ctr"/>
              <a:endParaRPr lang="en-US" sz="1600" b="1" dirty="0"/>
            </a:p>
            <a:p>
              <a:pPr algn="ctr"/>
              <a:r>
                <a:rPr lang="en-US" sz="2400" b="1" dirty="0"/>
                <a:t>Burn Wire</a:t>
              </a:r>
            </a:p>
            <a:p>
              <a:pPr algn="ctr"/>
              <a:endParaRPr lang="en-US" sz="1600" b="1" dirty="0"/>
            </a:p>
            <a:p>
              <a:pPr algn="ctr"/>
              <a:r>
                <a:rPr lang="en-US" sz="2400" b="1" dirty="0"/>
                <a:t>EPS</a:t>
              </a:r>
            </a:p>
            <a:p>
              <a:pPr algn="ctr"/>
              <a:endParaRPr lang="en-US" sz="1600" b="1" dirty="0"/>
            </a:p>
            <a:p>
              <a:pPr algn="ctr"/>
              <a:r>
                <a:rPr lang="en-US" sz="2400" b="1" dirty="0"/>
                <a:t>OBC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Design: CATIA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49" y="1503139"/>
            <a:ext cx="5274302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105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Design: Software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Main Objective: To capture GPS position data and store for later downlink</a:t>
                </a:r>
              </a:p>
              <a:p>
                <a:endParaRPr lang="en-US" dirty="0"/>
              </a:p>
              <a:p>
                <a:r>
                  <a:rPr lang="en-US" dirty="0"/>
                  <a:t>Bus voltage driven logic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𝑏𝑢𝑠</m:t>
                        </m:r>
                      </m:sub>
                    </m:sSub>
                  </m:oMath>
                </a14:m>
                <a:r>
                  <a:rPr lang="en-US" dirty="0"/>
                  <a:t> is determined by a voltage divider on the EPS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830" r="-1630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718171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3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229600" cy="1143000"/>
          </a:xfrm>
        </p:spPr>
        <p:txBody>
          <a:bodyPr/>
          <a:lstStyle/>
          <a:p>
            <a:r>
              <a:rPr lang="en-US" dirty="0"/>
              <a:t>Construction: Structure &amp; OBC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38100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2995136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Pumpkin Structure and OBC</a:t>
            </a:r>
          </a:p>
        </p:txBody>
      </p:sp>
    </p:spTree>
    <p:extLst>
      <p:ext uri="{BB962C8B-B14F-4D97-AF65-F5344CB8AC3E}">
        <p14:creationId xmlns:p14="http://schemas.microsoft.com/office/powerpoint/2010/main" val="372955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Construction: Solar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4412" t="27541" r="33064" b="16203"/>
          <a:stretch/>
        </p:blipFill>
        <p:spPr>
          <a:xfrm>
            <a:off x="457200" y="1872087"/>
            <a:ext cx="2743200" cy="362972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35813" t="29787" r="31935" b="14650"/>
          <a:stretch/>
        </p:blipFill>
        <p:spPr bwMode="auto">
          <a:xfrm>
            <a:off x="6178017" y="1872086"/>
            <a:ext cx="2743200" cy="3629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30870" t="31342" r="30352" b="18013"/>
          <a:stretch/>
        </p:blipFill>
        <p:spPr bwMode="auto">
          <a:xfrm>
            <a:off x="3304588" y="2213843"/>
            <a:ext cx="2874169" cy="2946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81100" y="5627578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Y Panel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5627578"/>
                <a:ext cx="1066800" cy="369332"/>
              </a:xfrm>
              <a:prstGeom prst="rect">
                <a:avLst/>
              </a:prstGeom>
              <a:blipFill>
                <a:blip r:embed="rId5"/>
                <a:stretch>
                  <a:fillRect t="-8197" r="-171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038600" y="562757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-Z Panel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56293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+X Panel</a:t>
            </a:r>
          </a:p>
        </p:txBody>
      </p:sp>
    </p:spTree>
    <p:extLst>
      <p:ext uri="{BB962C8B-B14F-4D97-AF65-F5344CB8AC3E}">
        <p14:creationId xmlns:p14="http://schemas.microsoft.com/office/powerpoint/2010/main" val="87076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Construction: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5" t="15501" r="7285" b="15999"/>
          <a:stretch/>
        </p:blipFill>
        <p:spPr>
          <a:xfrm rot="10800000">
            <a:off x="3886200" y="1600338"/>
            <a:ext cx="4344316" cy="452596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3118" y="2377419"/>
            <a:ext cx="3428999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Eaton HV1030-2R7106-R 10F (3V)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dirty="0"/>
              <a:t> 	Supercapacitors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Provides 4F (15V)</a:t>
            </a:r>
          </a:p>
          <a:p>
            <a:pPr>
              <a:buFont typeface="Arial" panose="020B0604020202020204" pitchFamily="34" charset="0"/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345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366</Words>
  <Application>Microsoft Office PowerPoint</Application>
  <PresentationFormat>On-screen Show (4:3)</PresentationFormat>
  <Paragraphs>108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EagleSat-I Mission Overview</vt:lpstr>
      <vt:lpstr>Overview</vt:lpstr>
      <vt:lpstr>Mission Statement</vt:lpstr>
      <vt:lpstr>Design: Overview</vt:lpstr>
      <vt:lpstr>Design: CATIA</vt:lpstr>
      <vt:lpstr>Design: Software</vt:lpstr>
      <vt:lpstr>Construction: Structure &amp; OBC</vt:lpstr>
      <vt:lpstr>Construction: Solar Cells</vt:lpstr>
      <vt:lpstr>Construction: Power</vt:lpstr>
      <vt:lpstr>Construction: Antenna</vt:lpstr>
      <vt:lpstr>Construction: GPS</vt:lpstr>
      <vt:lpstr>Testing</vt:lpstr>
      <vt:lpstr>Testing</vt:lpstr>
      <vt:lpstr>Future Work</vt:lpstr>
      <vt:lpstr>Acknowledgements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Data of EagleSat-1  using Amateur Radio</dc:title>
  <dc:creator>Deborah Jackson</dc:creator>
  <cp:lastModifiedBy>Conn, Delbert</cp:lastModifiedBy>
  <cp:revision>80</cp:revision>
  <dcterms:created xsi:type="dcterms:W3CDTF">2017-02-28T17:49:23Z</dcterms:created>
  <dcterms:modified xsi:type="dcterms:W3CDTF">2017-04-06T19:36:59Z</dcterms:modified>
</cp:coreProperties>
</file>